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</p:embeddedFont>
    <p:embeddedFont>
      <p:font typeface="Montserrat Bold" panose="020B0604020202020204" charset="0"/>
      <p:regular r:id="rId20"/>
    </p:embeddedFont>
    <p:embeddedFont>
      <p:font typeface="Montserrat Semi-Bold" panose="020B0604020202020204" charset="0"/>
      <p:regular r:id="rId21"/>
    </p:embeddedFont>
    <p:embeddedFont>
      <p:font typeface="Montserrat Semi-Bold Italics" panose="020B0604020202020204" charset="0"/>
      <p:regular r:id="rId22"/>
    </p:embeddedFont>
    <p:embeddedFont>
      <p:font typeface="Telegraf" panose="020B0604020202020204" charset="0"/>
      <p:regular r:id="rId23"/>
    </p:embeddedFont>
    <p:embeddedFont>
      <p:font typeface="Telegraf Bold" panose="020B0604020202020204" charset="0"/>
      <p:regular r:id="rId24"/>
    </p:embeddedFont>
    <p:embeddedFont>
      <p:font typeface="Telegraf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65272" y="0"/>
            <a:ext cx="6022728" cy="10287000"/>
            <a:chOff x="0" y="0"/>
            <a:chExt cx="15862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6233" cy="2709333"/>
            </a:xfrm>
            <a:custGeom>
              <a:avLst/>
              <a:gdLst/>
              <a:ahLst/>
              <a:cxnLst/>
              <a:rect l="l" t="t" r="r" b="b"/>
              <a:pathLst>
                <a:path w="1586233" h="2709333">
                  <a:moveTo>
                    <a:pt x="65558" y="0"/>
                  </a:moveTo>
                  <a:lnTo>
                    <a:pt x="1520675" y="0"/>
                  </a:lnTo>
                  <a:cubicBezTo>
                    <a:pt x="1556882" y="0"/>
                    <a:pt x="1586233" y="29351"/>
                    <a:pt x="1586233" y="65558"/>
                  </a:cubicBezTo>
                  <a:lnTo>
                    <a:pt x="1586233" y="2643775"/>
                  </a:lnTo>
                  <a:cubicBezTo>
                    <a:pt x="1586233" y="2679982"/>
                    <a:pt x="1556882" y="2709333"/>
                    <a:pt x="1520675" y="2709333"/>
                  </a:cubicBezTo>
                  <a:lnTo>
                    <a:pt x="65558" y="2709333"/>
                  </a:lnTo>
                  <a:cubicBezTo>
                    <a:pt x="29351" y="2709333"/>
                    <a:pt x="0" y="2679982"/>
                    <a:pt x="0" y="2643775"/>
                  </a:cubicBezTo>
                  <a:lnTo>
                    <a:pt x="0" y="65558"/>
                  </a:lnTo>
                  <a:cubicBezTo>
                    <a:pt x="0" y="29351"/>
                    <a:pt x="29351" y="0"/>
                    <a:pt x="6555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862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7189531"/>
            <a:ext cx="3380381" cy="2068769"/>
            <a:chOff x="0" y="0"/>
            <a:chExt cx="890306" cy="5448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0306" cy="544861"/>
            </a:xfrm>
            <a:custGeom>
              <a:avLst/>
              <a:gdLst/>
              <a:ahLst/>
              <a:cxnLst/>
              <a:rect l="l" t="t" r="r" b="b"/>
              <a:pathLst>
                <a:path w="890306" h="544861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428058"/>
                  </a:lnTo>
                  <a:cubicBezTo>
                    <a:pt x="890306" y="492567"/>
                    <a:pt x="838012" y="544861"/>
                    <a:pt x="773503" y="544861"/>
                  </a:cubicBezTo>
                  <a:lnTo>
                    <a:pt x="116803" y="544861"/>
                  </a:lnTo>
                  <a:cubicBezTo>
                    <a:pt x="52294" y="544861"/>
                    <a:pt x="0" y="492567"/>
                    <a:pt x="0" y="428058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90306" cy="582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1100" y="7341931"/>
            <a:ext cx="3075708" cy="776477"/>
            <a:chOff x="0" y="0"/>
            <a:chExt cx="810063" cy="2045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39643" y="7439573"/>
            <a:ext cx="581194" cy="58119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6819" y="2311938"/>
            <a:ext cx="588260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Real-Time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377" y="3554967"/>
            <a:ext cx="6661407" cy="297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 Gesture Recognition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6001184" y="316693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020719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047486" y="7038090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6" y="0"/>
                </a:lnTo>
                <a:lnTo>
                  <a:pt x="2160636" y="2160637"/>
                </a:lnTo>
                <a:lnTo>
                  <a:pt x="0" y="21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5357" y="8495298"/>
            <a:ext cx="2618330" cy="2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5357" y="7551280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03651" y="156977"/>
            <a:ext cx="6150991" cy="56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6"/>
              </a:lnSpc>
            </a:pPr>
            <a:r>
              <a:rPr lang="en-US" sz="3642" b="1" spc="-30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Worked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03651" y="627066"/>
            <a:ext cx="6150991" cy="56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6"/>
              </a:lnSpc>
            </a:pPr>
            <a:r>
              <a:rPr lang="en-US" sz="3642" b="1" spc="-30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this project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03651" y="1217337"/>
            <a:ext cx="5884349" cy="242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3138" spc="-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1- Hazem Ahmed Mohamed</a:t>
            </a:r>
          </a:p>
          <a:p>
            <a:pPr algn="just">
              <a:lnSpc>
                <a:spcPts val="3891"/>
              </a:lnSpc>
            </a:pPr>
            <a:r>
              <a:rPr lang="en-US" sz="3138" spc="-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2- Ahmed Mohamed Al-badawy</a:t>
            </a:r>
          </a:p>
          <a:p>
            <a:pPr algn="just">
              <a:lnSpc>
                <a:spcPts val="3891"/>
              </a:lnSpc>
            </a:pPr>
            <a:r>
              <a:rPr lang="en-US" sz="3138" spc="-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3- Abdel Rahman El-Sherbiny</a:t>
            </a:r>
          </a:p>
          <a:p>
            <a:pPr algn="just">
              <a:lnSpc>
                <a:spcPts val="3891"/>
              </a:lnSpc>
            </a:pPr>
            <a:r>
              <a:rPr lang="en-US" sz="3138" spc="-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4- Yousef Fady</a:t>
            </a:r>
          </a:p>
          <a:p>
            <a:pPr algn="just">
              <a:lnSpc>
                <a:spcPts val="3891"/>
              </a:lnSpc>
            </a:pPr>
            <a:r>
              <a:rPr lang="en-US" sz="3138" spc="-2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5-  Mohamed Hatem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6053" y="1861135"/>
            <a:ext cx="4791947" cy="10635525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47285" r="-14728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9932956" y="3562197"/>
            <a:ext cx="7326344" cy="10361222"/>
          </a:xfrm>
          <a:custGeom>
            <a:avLst/>
            <a:gdLst/>
            <a:ahLst/>
            <a:cxnLst/>
            <a:rect l="l" t="t" r="r" b="b"/>
            <a:pathLst>
              <a:path w="7326344" h="10361222">
                <a:moveTo>
                  <a:pt x="7326344" y="0"/>
                </a:moveTo>
                <a:lnTo>
                  <a:pt x="0" y="0"/>
                </a:lnTo>
                <a:lnTo>
                  <a:pt x="0" y="10361222"/>
                </a:lnTo>
                <a:lnTo>
                  <a:pt x="7326344" y="10361222"/>
                </a:lnTo>
                <a:lnTo>
                  <a:pt x="7326344" y="0"/>
                </a:lnTo>
                <a:close/>
              </a:path>
            </a:pathLst>
          </a:custGeom>
          <a:blipFill>
            <a:blip r:embed="rId3"/>
            <a:stretch>
              <a:fillRect l="-1045" r="-10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1108" y="4573227"/>
            <a:ext cx="7551645" cy="132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1" b="1" spc="-87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We extended the gesture-recognition model by building a control program that translates detected gestures into computer actions.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535684"/>
            <a:ext cx="7551645" cy="4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b="1" spc="-9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Staying ahead in a dynamic threat landscape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108" y="5851778"/>
            <a:ext cx="7551645" cy="132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1" spc="-8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system maps each gesture to a specific command, allowing users to interact with their device without touching the keyboard or mouse.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003" y="1305380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Gesture-Based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6003" y="2519834"/>
            <a:ext cx="7894342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051" y="296123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9278" y="8021289"/>
            <a:ext cx="9321327" cy="60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9"/>
              </a:lnSpc>
            </a:pPr>
            <a:r>
              <a:rPr lang="en-US" sz="2201" b="1" spc="-77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These features create a smooth, touch-free experience for browsing, media control, and general computer interaction.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0236" y="4769042"/>
            <a:ext cx="6401470" cy="354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001" b="1" spc="-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 program provides a set of intuitive, hands-free controls, including:</a:t>
            </a:r>
          </a:p>
          <a:p>
            <a:pPr marL="432056" lvl="1" indent="-216028" algn="l">
              <a:lnSpc>
                <a:spcPts val="2801"/>
              </a:lnSpc>
              <a:buFont typeface="Arial"/>
              <a:buChar char="•"/>
            </a:pPr>
            <a:r>
              <a:rPr lang="en-US" sz="2001" b="1" spc="-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Moving the mouse cursor using hand movement</a:t>
            </a:r>
          </a:p>
          <a:p>
            <a:pPr marL="432056" lvl="1" indent="-216028" algn="l">
              <a:lnSpc>
                <a:spcPts val="2801"/>
              </a:lnSpc>
              <a:buFont typeface="Arial"/>
              <a:buChar char="•"/>
            </a:pPr>
            <a:r>
              <a:rPr lang="en-US" sz="2001" b="1" spc="-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Scrolling vertically through pages or content</a:t>
            </a:r>
          </a:p>
          <a:p>
            <a:pPr marL="432056" lvl="1" indent="-216028" algn="l">
              <a:lnSpc>
                <a:spcPts val="2801"/>
              </a:lnSpc>
              <a:buFont typeface="Arial"/>
              <a:buChar char="•"/>
            </a:pPr>
            <a:r>
              <a:rPr lang="en-US" sz="2001" b="1" spc="-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Triggering next and previous track actions in media apps like Spotify</a:t>
            </a:r>
          </a:p>
          <a:p>
            <a:pPr marL="432056" lvl="1" indent="-216028" algn="l">
              <a:lnSpc>
                <a:spcPts val="2801"/>
              </a:lnSpc>
              <a:buFont typeface="Arial"/>
              <a:buChar char="•"/>
            </a:pPr>
            <a:r>
              <a:rPr lang="en-US" sz="2001" b="1" spc="-7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Using directional gestures to simulate arrow-key navigation</a:t>
            </a:r>
          </a:p>
          <a:p>
            <a:pPr algn="l">
              <a:lnSpc>
                <a:spcPts val="2801"/>
              </a:lnSpc>
            </a:pPr>
            <a:endParaRPr lang="en-US" sz="2001" b="1" spc="-7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  <a:p>
            <a:pPr algn="l">
              <a:lnSpc>
                <a:spcPts val="2801"/>
              </a:lnSpc>
              <a:spcBef>
                <a:spcPct val="0"/>
              </a:spcBef>
            </a:pPr>
            <a:endParaRPr lang="en-US" sz="2001" b="1" spc="-7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0236" y="682853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Gesture-Based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9658" y="1668707"/>
            <a:ext cx="7894342" cy="260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24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Navigation&amp; Media Control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50027" y="0"/>
            <a:ext cx="8828607" cy="10287000"/>
            <a:chOff x="0" y="0"/>
            <a:chExt cx="7620000" cy="8878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20000" cy="8878744"/>
            </a:xfrm>
            <a:custGeom>
              <a:avLst/>
              <a:gdLst/>
              <a:ahLst/>
              <a:cxnLst/>
              <a:rect l="l" t="t" r="r" b="b"/>
              <a:pathLst>
                <a:path w="7620000" h="8878744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414341"/>
                    <a:pt x="0" y="924869"/>
                  </a:cubicBezTo>
                  <a:lnTo>
                    <a:pt x="0" y="8878744"/>
                  </a:lnTo>
                  <a:lnTo>
                    <a:pt x="6826250" y="8878744"/>
                  </a:lnTo>
                  <a:cubicBezTo>
                    <a:pt x="7264400" y="8878744"/>
                    <a:pt x="7620000" y="8464403"/>
                    <a:pt x="7620000" y="7953875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2"/>
              <a:stretch>
                <a:fillRect l="-120370" r="-51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604377" y="4845242"/>
            <a:ext cx="8380761" cy="5594158"/>
          </a:xfrm>
          <a:custGeom>
            <a:avLst/>
            <a:gdLst/>
            <a:ahLst/>
            <a:cxnLst/>
            <a:rect l="l" t="t" r="r" b="b"/>
            <a:pathLst>
              <a:path w="8380761" h="5594158">
                <a:moveTo>
                  <a:pt x="0" y="0"/>
                </a:moveTo>
                <a:lnTo>
                  <a:pt x="8380761" y="0"/>
                </a:lnTo>
                <a:lnTo>
                  <a:pt x="8380761" y="5594158"/>
                </a:lnTo>
                <a:lnTo>
                  <a:pt x="0" y="559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6178" y="235096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8277215"/>
            <a:ext cx="16230600" cy="1396222"/>
            <a:chOff x="0" y="0"/>
            <a:chExt cx="4274726" cy="3677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367729"/>
            </a:xfrm>
            <a:custGeom>
              <a:avLst/>
              <a:gdLst/>
              <a:ahLst/>
              <a:cxnLst/>
              <a:rect l="l" t="t" r="r" b="b"/>
              <a:pathLst>
                <a:path w="4274726" h="367729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355327"/>
                  </a:lnTo>
                  <a:cubicBezTo>
                    <a:pt x="4274726" y="358616"/>
                    <a:pt x="4273419" y="361771"/>
                    <a:pt x="4271094" y="364097"/>
                  </a:cubicBezTo>
                  <a:cubicBezTo>
                    <a:pt x="4268768" y="366423"/>
                    <a:pt x="4265613" y="367729"/>
                    <a:pt x="4262324" y="367729"/>
                  </a:cubicBezTo>
                  <a:lnTo>
                    <a:pt x="12402" y="367729"/>
                  </a:lnTo>
                  <a:cubicBezTo>
                    <a:pt x="9113" y="367729"/>
                    <a:pt x="5958" y="366423"/>
                    <a:pt x="3632" y="364097"/>
                  </a:cubicBezTo>
                  <a:cubicBezTo>
                    <a:pt x="1307" y="361771"/>
                    <a:pt x="0" y="358616"/>
                    <a:pt x="0" y="355327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40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60316" y="1789025"/>
            <a:ext cx="2373670" cy="2373670"/>
          </a:xfrm>
          <a:custGeom>
            <a:avLst/>
            <a:gdLst/>
            <a:ahLst/>
            <a:cxnLst/>
            <a:rect l="l" t="t" r="r" b="b"/>
            <a:pathLst>
              <a:path w="2373670" h="2373670">
                <a:moveTo>
                  <a:pt x="0" y="0"/>
                </a:moveTo>
                <a:lnTo>
                  <a:pt x="2373670" y="0"/>
                </a:lnTo>
                <a:lnTo>
                  <a:pt x="2373670" y="2373670"/>
                </a:lnTo>
                <a:lnTo>
                  <a:pt x="0" y="237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74363" y="1202762"/>
            <a:ext cx="9772788" cy="104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6839" y="13982"/>
            <a:ext cx="6797242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RESULTS, IMPACT &amp;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0087" y="2350521"/>
            <a:ext cx="13181442" cy="419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999" b="1" spc="-1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Results: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Smooth real-time gesture recognition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Accurate classification across multiple static gestures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Fully functional demo interface</a:t>
            </a:r>
          </a:p>
          <a:p>
            <a:pPr algn="l">
              <a:lnSpc>
                <a:spcPts val="3719"/>
              </a:lnSpc>
            </a:pPr>
            <a:r>
              <a:rPr lang="en-US" sz="2999" b="1" spc="-19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Enhancements: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Dynamic gesture recognition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Larger gesture vocabulary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Mobile + IoT deployment</a:t>
            </a:r>
          </a:p>
          <a:p>
            <a:pPr marL="647695" lvl="1" indent="-323848" algn="l">
              <a:lnSpc>
                <a:spcPts val="3719"/>
              </a:lnSpc>
              <a:buFont typeface="Arial"/>
              <a:buChar char="•"/>
            </a:pPr>
            <a:r>
              <a:rPr lang="en-US" sz="2999" spc="-1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smart devices and AR/VR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10776" y="5585226"/>
            <a:ext cx="3075708" cy="776477"/>
            <a:chOff x="0" y="0"/>
            <a:chExt cx="810063" cy="2045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58033" y="4571582"/>
            <a:ext cx="581194" cy="5811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5100104" y="3188832"/>
            <a:ext cx="3075708" cy="776477"/>
            <a:chOff x="0" y="0"/>
            <a:chExt cx="810063" cy="2045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16347361" y="4397760"/>
            <a:ext cx="581194" cy="58119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416562" y="6821556"/>
            <a:ext cx="14842738" cy="80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2"/>
              </a:lnSpc>
            </a:pPr>
            <a:r>
              <a:rPr lang="en-US" sz="2955" b="1" i="1" spc="-20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THIS PROJECT DEMONSTRATES HOW AI CAN CREATE MORE INTUITIVE, ACCESSIBLE, AND HUMAN-CENTERED INTERACTION EXPERIENCES.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5239" y="6023058"/>
            <a:ext cx="15767813" cy="3912159"/>
            <a:chOff x="0" y="0"/>
            <a:chExt cx="2442847" cy="60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2847" cy="606096"/>
            </a:xfrm>
            <a:custGeom>
              <a:avLst/>
              <a:gdLst/>
              <a:ahLst/>
              <a:cxnLst/>
              <a:rect l="l" t="t" r="r" b="b"/>
              <a:pathLst>
                <a:path w="2442847" h="606096">
                  <a:moveTo>
                    <a:pt x="15712" y="0"/>
                  </a:moveTo>
                  <a:lnTo>
                    <a:pt x="2427135" y="0"/>
                  </a:lnTo>
                  <a:cubicBezTo>
                    <a:pt x="2431302" y="0"/>
                    <a:pt x="2435299" y="1655"/>
                    <a:pt x="2438245" y="4602"/>
                  </a:cubicBezTo>
                  <a:cubicBezTo>
                    <a:pt x="2441192" y="7548"/>
                    <a:pt x="2442847" y="11545"/>
                    <a:pt x="2442847" y="15712"/>
                  </a:cubicBezTo>
                  <a:lnTo>
                    <a:pt x="2442847" y="590384"/>
                  </a:lnTo>
                  <a:cubicBezTo>
                    <a:pt x="2442847" y="594551"/>
                    <a:pt x="2441192" y="598547"/>
                    <a:pt x="2438245" y="601494"/>
                  </a:cubicBezTo>
                  <a:cubicBezTo>
                    <a:pt x="2435299" y="604440"/>
                    <a:pt x="2431302" y="606096"/>
                    <a:pt x="2427135" y="606096"/>
                  </a:cubicBezTo>
                  <a:lnTo>
                    <a:pt x="15712" y="606096"/>
                  </a:lnTo>
                  <a:cubicBezTo>
                    <a:pt x="11545" y="606096"/>
                    <a:pt x="7548" y="604440"/>
                    <a:pt x="4602" y="601494"/>
                  </a:cubicBezTo>
                  <a:cubicBezTo>
                    <a:pt x="1655" y="598547"/>
                    <a:pt x="0" y="594551"/>
                    <a:pt x="0" y="590384"/>
                  </a:cubicBezTo>
                  <a:lnTo>
                    <a:pt x="0" y="15712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2" y="0"/>
                  </a:cubicBezTo>
                  <a:close/>
                </a:path>
              </a:pathLst>
            </a:custGeom>
            <a:blipFill>
              <a:blip r:embed="rId2"/>
              <a:stretch>
                <a:fillRect t="-126972" b="-4155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890488" y="5721079"/>
            <a:ext cx="1822999" cy="1822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60922" y="6291513"/>
            <a:ext cx="682130" cy="6821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7167" y="9308960"/>
            <a:ext cx="2235519" cy="1956080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30077" y="189929"/>
            <a:ext cx="5736951" cy="25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245"/>
              </a:lnSpc>
              <a:spcBef>
                <a:spcPct val="0"/>
              </a:spcBef>
            </a:pPr>
            <a:r>
              <a:rPr lang="en-US" sz="15175" spc="-88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6000" y="2972227"/>
            <a:ext cx="6063495" cy="2640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104"/>
              </a:lnSpc>
            </a:pPr>
            <a:r>
              <a:rPr lang="en-US" sz="22337" b="1" spc="-1295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80736" y="8530"/>
            <a:ext cx="4264059" cy="10287000"/>
            <a:chOff x="0" y="0"/>
            <a:chExt cx="1123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93153" y="1628451"/>
            <a:ext cx="6968279" cy="6812433"/>
            <a:chOff x="0" y="0"/>
            <a:chExt cx="1079569" cy="1055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2"/>
              <a:stretch>
                <a:fillRect l="-23830" r="-2281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5824433" y="1394052"/>
            <a:ext cx="1822999" cy="182299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94868" y="1964487"/>
            <a:ext cx="682130" cy="6821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926937" y="8301781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4466" y="1897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4466" y="1279752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4466" y="2522781"/>
            <a:ext cx="6741273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9850" y="5452067"/>
            <a:ext cx="9510487" cy="87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758" spc="-1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develops a real-time system capable of recognizing static hand gestures using a standard webcam.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9850" y="3903282"/>
            <a:ext cx="9184856" cy="929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1"/>
              </a:lnSpc>
            </a:pPr>
            <a:r>
              <a:rPr lang="en-US" sz="2251" b="1" i="1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THE PROJECT SHOWCASES THE INTEGRATION OF COMPUTER VISION, DEEP LEARNING, AND REAL-TIME PROCESSING INTO ONE SEAMLESS INTERACTION PIPELINE.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9850" y="6310734"/>
            <a:ext cx="9510487" cy="130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758" spc="-1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system extracts hand landmarks, classifies gestures using a trained deep learning model, and displays predictions instantly enabling intuitive, device-free interaction.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5626" y="1281644"/>
            <a:ext cx="5879177" cy="6812433"/>
            <a:chOff x="0" y="0"/>
            <a:chExt cx="910838" cy="10554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2"/>
              <a:stretch>
                <a:fillRect l="-98652" t="-32685" r="-321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861917" y="899467"/>
            <a:ext cx="1766394" cy="176639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14639" y="1452189"/>
            <a:ext cx="660949" cy="6609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4833" y="8417555"/>
            <a:ext cx="3075708" cy="776477"/>
            <a:chOff x="0" y="0"/>
            <a:chExt cx="810063" cy="2045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13376" y="8515197"/>
            <a:ext cx="581194" cy="5811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508" y="2060599"/>
            <a:ext cx="8978193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508" y="3256002"/>
            <a:ext cx="9290630" cy="212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6"/>
              </a:lnSpc>
            </a:pPr>
            <a:r>
              <a:rPr lang="en-US" sz="8532" b="1" spc="-17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ARE SOLVING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8746" y="6361298"/>
            <a:ext cx="8658869" cy="161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Physical input devices limit accessibility, reduce hygiene in shared environments, and restrict hands-free interaction.</a:t>
            </a:r>
          </a:p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There is a strong need for a more natural, effortless way to communicate with computers one that relies only on gestures and simple camera input</a:t>
            </a:r>
          </a:p>
          <a:p>
            <a:pPr algn="just">
              <a:lnSpc>
                <a:spcPts val="2604"/>
              </a:lnSpc>
            </a:pPr>
            <a:endParaRPr lang="en-US" sz="2100" spc="-13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54833" y="5574652"/>
            <a:ext cx="8792782" cy="32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1"/>
              </a:lnSpc>
            </a:pPr>
            <a:r>
              <a:rPr lang="en-US" sz="2251" b="1" i="1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TRADITIONAL INTERFACES RELY HEAVILY ON PHYSICAL DEVICES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9090" y="8626905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2"/>
              <a:stretch>
                <a:fillRect l="-23322" r="-2332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00238" y="2497968"/>
            <a:ext cx="682130" cy="6821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72963" y="1497795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GOALS &amp;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72963" y="2740823"/>
            <a:ext cx="6741273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66803" y="5370390"/>
            <a:ext cx="9321672" cy="293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973" lvl="1" indent="-287487" algn="just">
              <a:lnSpc>
                <a:spcPts val="3302"/>
              </a:lnSpc>
              <a:buFont typeface="Arial"/>
              <a:buChar char="•"/>
            </a:pPr>
            <a:r>
              <a:rPr lang="en-US" sz="2663" spc="-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Real-time gesture recognition with minimal latency</a:t>
            </a:r>
          </a:p>
          <a:p>
            <a:pPr marL="574973" lvl="1" indent="-287487" algn="just">
              <a:lnSpc>
                <a:spcPts val="3302"/>
              </a:lnSpc>
              <a:buFont typeface="Arial"/>
              <a:buChar char="•"/>
            </a:pPr>
            <a:r>
              <a:rPr lang="en-US" sz="2663" spc="-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accuracy across multiple gesture classes</a:t>
            </a:r>
          </a:p>
          <a:p>
            <a:pPr marL="574973" lvl="1" indent="-287487" algn="just">
              <a:lnSpc>
                <a:spcPts val="3302"/>
              </a:lnSpc>
              <a:buFont typeface="Arial"/>
              <a:buChar char="•"/>
            </a:pPr>
            <a:r>
              <a:rPr lang="en-US" sz="2663" spc="-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User-friendly interface for testing and demos</a:t>
            </a:r>
          </a:p>
          <a:p>
            <a:pPr marL="574973" lvl="1" indent="-287487" algn="just">
              <a:lnSpc>
                <a:spcPts val="3302"/>
              </a:lnSpc>
              <a:buFont typeface="Arial"/>
              <a:buChar char="•"/>
            </a:pPr>
            <a:r>
              <a:rPr lang="en-US" sz="2663" spc="-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Lightweight, landmark-based inference for fast processing</a:t>
            </a:r>
          </a:p>
          <a:p>
            <a:pPr marL="574973" lvl="1" indent="-287487" algn="just">
              <a:lnSpc>
                <a:spcPts val="3302"/>
              </a:lnSpc>
              <a:buFont typeface="Arial"/>
              <a:buChar char="•"/>
            </a:pPr>
            <a:r>
              <a:rPr lang="en-US" sz="2663" spc="-1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Scalable design for future cloud deployment and MLOps integration</a:t>
            </a:r>
          </a:p>
          <a:p>
            <a:pPr algn="just">
              <a:lnSpc>
                <a:spcPts val="3302"/>
              </a:lnSpc>
            </a:pPr>
            <a:endParaRPr lang="en-US" sz="2663" spc="-17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0093" y="1498621"/>
            <a:ext cx="15767813" cy="3912159"/>
            <a:chOff x="0" y="0"/>
            <a:chExt cx="2442847" cy="606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2847" cy="606096"/>
            </a:xfrm>
            <a:custGeom>
              <a:avLst/>
              <a:gdLst/>
              <a:ahLst/>
              <a:cxnLst/>
              <a:rect l="l" t="t" r="r" b="b"/>
              <a:pathLst>
                <a:path w="2442847" h="606096">
                  <a:moveTo>
                    <a:pt x="15712" y="0"/>
                  </a:moveTo>
                  <a:lnTo>
                    <a:pt x="2427135" y="0"/>
                  </a:lnTo>
                  <a:cubicBezTo>
                    <a:pt x="2431302" y="0"/>
                    <a:pt x="2435299" y="1655"/>
                    <a:pt x="2438245" y="4602"/>
                  </a:cubicBezTo>
                  <a:cubicBezTo>
                    <a:pt x="2441192" y="7548"/>
                    <a:pt x="2442847" y="11545"/>
                    <a:pt x="2442847" y="15712"/>
                  </a:cubicBezTo>
                  <a:lnTo>
                    <a:pt x="2442847" y="590384"/>
                  </a:lnTo>
                  <a:cubicBezTo>
                    <a:pt x="2442847" y="594551"/>
                    <a:pt x="2441192" y="598547"/>
                    <a:pt x="2438245" y="601494"/>
                  </a:cubicBezTo>
                  <a:cubicBezTo>
                    <a:pt x="2435299" y="604440"/>
                    <a:pt x="2431302" y="606096"/>
                    <a:pt x="2427135" y="606096"/>
                  </a:cubicBezTo>
                  <a:lnTo>
                    <a:pt x="15712" y="606096"/>
                  </a:lnTo>
                  <a:cubicBezTo>
                    <a:pt x="11545" y="606096"/>
                    <a:pt x="7548" y="604440"/>
                    <a:pt x="4602" y="601494"/>
                  </a:cubicBezTo>
                  <a:cubicBezTo>
                    <a:pt x="1655" y="598547"/>
                    <a:pt x="0" y="594551"/>
                    <a:pt x="0" y="590384"/>
                  </a:cubicBezTo>
                  <a:lnTo>
                    <a:pt x="0" y="15712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2" y="0"/>
                  </a:cubicBezTo>
                  <a:close/>
                </a:path>
              </a:pathLst>
            </a:custGeom>
            <a:blipFill>
              <a:blip r:embed="rId2"/>
              <a:stretch>
                <a:fillRect t="-126972" b="-4155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871231" y="899467"/>
            <a:ext cx="1822999" cy="1822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441665" y="1469902"/>
            <a:ext cx="682130" cy="6821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35578" y="4238848"/>
            <a:ext cx="2235519" cy="1956080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790912" y="7052375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7"/>
                </a:lnTo>
                <a:lnTo>
                  <a:pt x="0" y="216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572" y="5989444"/>
            <a:ext cx="5599757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572" y="7232472"/>
            <a:ext cx="4415751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77409" y="6103744"/>
            <a:ext cx="7887322" cy="304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793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&amp; Modeling:  </a:t>
            </a: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TensorFlow, Keras</a:t>
            </a:r>
          </a:p>
          <a:p>
            <a:pPr algn="just">
              <a:lnSpc>
                <a:spcPts val="3463"/>
              </a:lnSpc>
            </a:pPr>
            <a:r>
              <a:rPr lang="en-US" sz="2793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Vision &amp; Landmarks: </a:t>
            </a: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MediaPipe</a:t>
            </a:r>
          </a:p>
          <a:p>
            <a:pPr algn="just">
              <a:lnSpc>
                <a:spcPts val="3463"/>
              </a:lnSpc>
            </a:pPr>
            <a:r>
              <a:rPr lang="en-US" sz="2793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Processing:</a:t>
            </a: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OpenCV</a:t>
            </a:r>
          </a:p>
          <a:p>
            <a:pPr algn="just">
              <a:lnSpc>
                <a:spcPts val="3463"/>
              </a:lnSpc>
            </a:pPr>
            <a:r>
              <a:rPr lang="en-US" sz="2793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Interface:  </a:t>
            </a: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</a:p>
          <a:p>
            <a:pPr algn="just">
              <a:lnSpc>
                <a:spcPts val="3463"/>
              </a:lnSpc>
            </a:pPr>
            <a:r>
              <a:rPr lang="en-US" sz="2793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Deployment: </a:t>
            </a: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</a:t>
            </a:r>
          </a:p>
          <a:p>
            <a:pPr algn="just">
              <a:lnSpc>
                <a:spcPts val="3463"/>
              </a:lnSpc>
            </a:pPr>
            <a:r>
              <a:rPr lang="en-US" sz="2793" spc="-1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tool plays a specific role in enabling accurate, fast, and scalable gesture recognition.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7254052"/>
            <a:ext cx="18288000" cy="3032948"/>
            <a:chOff x="0" y="0"/>
            <a:chExt cx="4816593" cy="798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98801"/>
            </a:xfrm>
            <a:custGeom>
              <a:avLst/>
              <a:gdLst/>
              <a:ahLst/>
              <a:cxnLst/>
              <a:rect l="l" t="t" r="r" b="b"/>
              <a:pathLst>
                <a:path w="4816592" h="79880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77211"/>
                  </a:lnTo>
                  <a:cubicBezTo>
                    <a:pt x="4816592" y="789135"/>
                    <a:pt x="4806926" y="798801"/>
                    <a:pt x="4795002" y="798801"/>
                  </a:cubicBezTo>
                  <a:lnTo>
                    <a:pt x="21590" y="798801"/>
                  </a:lnTo>
                  <a:cubicBezTo>
                    <a:pt x="15864" y="798801"/>
                    <a:pt x="10372" y="796526"/>
                    <a:pt x="6324" y="792478"/>
                  </a:cubicBezTo>
                  <a:cubicBezTo>
                    <a:pt x="2275" y="788429"/>
                    <a:pt x="0" y="782937"/>
                    <a:pt x="0" y="77721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36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50359" y="635182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 &amp;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633" y="1760416"/>
            <a:ext cx="9865866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</a:t>
            </a:r>
          </a:p>
        </p:txBody>
      </p:sp>
      <p:sp>
        <p:nvSpPr>
          <p:cNvPr id="8" name="Freeform 8"/>
          <p:cNvSpPr/>
          <p:nvPr/>
        </p:nvSpPr>
        <p:spPr>
          <a:xfrm>
            <a:off x="-77842" y="2836772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9" y="0"/>
                </a:lnTo>
                <a:lnTo>
                  <a:pt x="2770529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8595" y="3126629"/>
            <a:ext cx="6475834" cy="7909416"/>
          </a:xfrm>
          <a:custGeom>
            <a:avLst/>
            <a:gdLst/>
            <a:ahLst/>
            <a:cxnLst/>
            <a:rect l="l" t="t" r="r" b="b"/>
            <a:pathLst>
              <a:path w="6475834" h="7909416">
                <a:moveTo>
                  <a:pt x="0" y="0"/>
                </a:moveTo>
                <a:lnTo>
                  <a:pt x="6475834" y="0"/>
                </a:lnTo>
                <a:lnTo>
                  <a:pt x="6475834" y="7909416"/>
                </a:lnTo>
                <a:lnTo>
                  <a:pt x="0" y="7909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75720" y="8450107"/>
            <a:ext cx="3380381" cy="1616385"/>
            <a:chOff x="0" y="0"/>
            <a:chExt cx="890306" cy="4257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0306" cy="425715"/>
            </a:xfrm>
            <a:custGeom>
              <a:avLst/>
              <a:gdLst/>
              <a:ahLst/>
              <a:cxnLst/>
              <a:rect l="l" t="t" r="r" b="b"/>
              <a:pathLst>
                <a:path w="890306" h="425715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308912"/>
                  </a:lnTo>
                  <a:cubicBezTo>
                    <a:pt x="890306" y="373420"/>
                    <a:pt x="838012" y="425715"/>
                    <a:pt x="773503" y="425715"/>
                  </a:cubicBezTo>
                  <a:lnTo>
                    <a:pt x="116803" y="425715"/>
                  </a:lnTo>
                  <a:cubicBezTo>
                    <a:pt x="52294" y="425715"/>
                    <a:pt x="0" y="373420"/>
                    <a:pt x="0" y="308912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90306" cy="463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28120" y="8602507"/>
            <a:ext cx="3075708" cy="776477"/>
            <a:chOff x="0" y="0"/>
            <a:chExt cx="810063" cy="2045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786663" y="8700149"/>
            <a:ext cx="581194" cy="58119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656809" y="9663621"/>
            <a:ext cx="2618330" cy="25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DEVELOPMENT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92378" y="8811856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57781" y="3992835"/>
            <a:ext cx="10758957" cy="3004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7"/>
              </a:lnSpc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Steps included:</a:t>
            </a:r>
          </a:p>
          <a:p>
            <a:pPr marL="616526" lvl="1" indent="-308263" algn="just">
              <a:lnSpc>
                <a:spcPts val="3997"/>
              </a:lnSpc>
              <a:buFont typeface="Arial"/>
              <a:buChar char="•"/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Capturing gestures under consistent lighting</a:t>
            </a:r>
          </a:p>
          <a:p>
            <a:pPr marL="616526" lvl="1" indent="-308263" algn="just">
              <a:lnSpc>
                <a:spcPts val="3997"/>
              </a:lnSpc>
              <a:buFont typeface="Arial"/>
              <a:buChar char="•"/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Performing EDA to ensure balanced classes</a:t>
            </a:r>
          </a:p>
          <a:p>
            <a:pPr marL="616526" lvl="1" indent="-308263" algn="just">
              <a:lnSpc>
                <a:spcPts val="3997"/>
              </a:lnSpc>
              <a:buFont typeface="Arial"/>
              <a:buChar char="•"/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Applying segmentation to isolate hands</a:t>
            </a:r>
          </a:p>
          <a:p>
            <a:pPr marL="616526" lvl="1" indent="-308263" algn="just">
              <a:lnSpc>
                <a:spcPts val="3997"/>
              </a:lnSpc>
              <a:buFont typeface="Arial"/>
              <a:buChar char="•"/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data with augmentation </a:t>
            </a:r>
          </a:p>
          <a:p>
            <a:pPr marL="616526" lvl="1" indent="-308263" algn="just">
              <a:lnSpc>
                <a:spcPts val="3997"/>
              </a:lnSpc>
              <a:buFont typeface="Arial"/>
              <a:buChar char="•"/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This produced clean, diverse data for robust model training.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656101" y="7912339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977462" y="3303367"/>
            <a:ext cx="11839275" cy="47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7"/>
              </a:lnSpc>
            </a:pPr>
            <a:r>
              <a:rPr lang="en-US" sz="2855" spc="-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custom dataset was created due to the limitations of public datasets.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265" y="341540"/>
            <a:ext cx="17587469" cy="9603920"/>
            <a:chOff x="0" y="0"/>
            <a:chExt cx="4632091" cy="2529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2091" cy="2529427"/>
            </a:xfrm>
            <a:custGeom>
              <a:avLst/>
              <a:gdLst/>
              <a:ahLst/>
              <a:cxnLst/>
              <a:rect l="l" t="t" r="r" b="b"/>
              <a:pathLst>
                <a:path w="4632091" h="2529427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2506977"/>
                  </a:lnTo>
                  <a:cubicBezTo>
                    <a:pt x="4632091" y="2519376"/>
                    <a:pt x="4622039" y="2529427"/>
                    <a:pt x="4609641" y="2529427"/>
                  </a:cubicBezTo>
                  <a:lnTo>
                    <a:pt x="22450" y="2529427"/>
                  </a:lnTo>
                  <a:cubicBezTo>
                    <a:pt x="10051" y="2529427"/>
                    <a:pt x="0" y="2519376"/>
                    <a:pt x="0" y="2506977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32091" cy="2567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65001" y="8346801"/>
            <a:ext cx="1822999" cy="18229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35435" y="8917235"/>
            <a:ext cx="682130" cy="6821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14013" y="7723491"/>
            <a:ext cx="2728557" cy="2387487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9295" y="1707582"/>
            <a:ext cx="5879177" cy="3912159"/>
            <a:chOff x="0" y="0"/>
            <a:chExt cx="910838" cy="6060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0838" cy="606096"/>
            </a:xfrm>
            <a:custGeom>
              <a:avLst/>
              <a:gdLst/>
              <a:ahLst/>
              <a:cxnLst/>
              <a:rect l="l" t="t" r="r" b="b"/>
              <a:pathLst>
                <a:path w="910838" h="606096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563957"/>
                  </a:lnTo>
                  <a:cubicBezTo>
                    <a:pt x="910838" y="587230"/>
                    <a:pt x="891972" y="606096"/>
                    <a:pt x="868699" y="606096"/>
                  </a:cubicBezTo>
                  <a:lnTo>
                    <a:pt x="42139" y="606096"/>
                  </a:lnTo>
                  <a:cubicBezTo>
                    <a:pt x="18866" y="606096"/>
                    <a:pt x="0" y="587230"/>
                    <a:pt x="0" y="563957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2"/>
              <a:stretch>
                <a:fillRect l="-9149" r="-9149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48630" y="6924666"/>
            <a:ext cx="3380381" cy="2133076"/>
            <a:chOff x="0" y="0"/>
            <a:chExt cx="890306" cy="561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0306" cy="561798"/>
            </a:xfrm>
            <a:custGeom>
              <a:avLst/>
              <a:gdLst/>
              <a:ahLst/>
              <a:cxnLst/>
              <a:rect l="l" t="t" r="r" b="b"/>
              <a:pathLst>
                <a:path w="890306" h="561798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444995"/>
                  </a:lnTo>
                  <a:cubicBezTo>
                    <a:pt x="890306" y="509503"/>
                    <a:pt x="838012" y="561798"/>
                    <a:pt x="773503" y="561798"/>
                  </a:cubicBezTo>
                  <a:lnTo>
                    <a:pt x="116803" y="561798"/>
                  </a:lnTo>
                  <a:cubicBezTo>
                    <a:pt x="52294" y="561798"/>
                    <a:pt x="0" y="509503"/>
                    <a:pt x="0" y="444995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90306" cy="599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01030" y="7077066"/>
            <a:ext cx="3075708" cy="776477"/>
            <a:chOff x="0" y="0"/>
            <a:chExt cx="810063" cy="2045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59572" y="7174707"/>
            <a:ext cx="581194" cy="5811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46695" y="6924666"/>
            <a:ext cx="3380381" cy="2133076"/>
            <a:chOff x="0" y="0"/>
            <a:chExt cx="890306" cy="561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0306" cy="561798"/>
            </a:xfrm>
            <a:custGeom>
              <a:avLst/>
              <a:gdLst/>
              <a:ahLst/>
              <a:cxnLst/>
              <a:rect l="l" t="t" r="r" b="b"/>
              <a:pathLst>
                <a:path w="890306" h="561798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444995"/>
                  </a:lnTo>
                  <a:cubicBezTo>
                    <a:pt x="890306" y="509503"/>
                    <a:pt x="838012" y="561798"/>
                    <a:pt x="773503" y="561798"/>
                  </a:cubicBezTo>
                  <a:lnTo>
                    <a:pt x="116803" y="561798"/>
                  </a:lnTo>
                  <a:cubicBezTo>
                    <a:pt x="52294" y="561798"/>
                    <a:pt x="0" y="509503"/>
                    <a:pt x="0" y="444995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90306" cy="599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199095" y="7077066"/>
            <a:ext cx="3075708" cy="776477"/>
            <a:chOff x="0" y="0"/>
            <a:chExt cx="810063" cy="2045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57638" y="7174707"/>
            <a:ext cx="581194" cy="58119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344761" y="6924666"/>
            <a:ext cx="3380381" cy="2133076"/>
            <a:chOff x="0" y="0"/>
            <a:chExt cx="890306" cy="561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90306" cy="561798"/>
            </a:xfrm>
            <a:custGeom>
              <a:avLst/>
              <a:gdLst/>
              <a:ahLst/>
              <a:cxnLst/>
              <a:rect l="l" t="t" r="r" b="b"/>
              <a:pathLst>
                <a:path w="890306" h="561798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444995"/>
                  </a:lnTo>
                  <a:cubicBezTo>
                    <a:pt x="890306" y="509503"/>
                    <a:pt x="838012" y="561798"/>
                    <a:pt x="773503" y="561798"/>
                  </a:cubicBezTo>
                  <a:lnTo>
                    <a:pt x="116803" y="561798"/>
                  </a:lnTo>
                  <a:cubicBezTo>
                    <a:pt x="52294" y="561798"/>
                    <a:pt x="0" y="509503"/>
                    <a:pt x="0" y="444995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90306" cy="599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497161" y="7077066"/>
            <a:ext cx="3075708" cy="776477"/>
            <a:chOff x="0" y="0"/>
            <a:chExt cx="810063" cy="20450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855704" y="7174707"/>
            <a:ext cx="581194" cy="58119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04572" y="874492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54622" y="3366623"/>
            <a:ext cx="10721879" cy="19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799" b="1" spc="-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 landmarks (21 points) were extracted for each gesture, forming the model’s input.</a:t>
            </a:r>
          </a:p>
          <a:p>
            <a:pPr algn="just">
              <a:lnSpc>
                <a:spcPts val="3471"/>
              </a:lnSpc>
            </a:pPr>
            <a:r>
              <a:rPr lang="en-US" sz="2799" b="1" spc="-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 fully connected neural network was built with:</a:t>
            </a:r>
          </a:p>
          <a:p>
            <a:pPr algn="just">
              <a:lnSpc>
                <a:spcPts val="2604"/>
              </a:lnSpc>
            </a:pPr>
            <a:endParaRPr lang="en-US" sz="2799" b="1" spc="-179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604"/>
              </a:lnSpc>
            </a:pPr>
            <a:endParaRPr lang="en-US" sz="2799" b="1" spc="-179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300331" y="362340"/>
            <a:ext cx="9164670" cy="9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4"/>
              </a:lnSpc>
              <a:spcBef>
                <a:spcPct val="0"/>
              </a:spcBef>
            </a:pPr>
            <a:r>
              <a:rPr lang="en-US" sz="5603" spc="-32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00331" y="1573755"/>
            <a:ext cx="9164670" cy="8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sz="6827" b="1" spc="-39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06254" y="8203220"/>
            <a:ext cx="2741795" cy="5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BATCH NORMALIZATION FOR STABLE TRAINING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006254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Normalization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22895" y="8203220"/>
            <a:ext cx="3228108" cy="5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DENSE LAYERS FOR SPATIAL PATTERN LEARNING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970025" y="8148633"/>
            <a:ext cx="2129854" cy="5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DROPOUT FOR GENERALIZATION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294795" y="734099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Dense layers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725850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Dropout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97745" y="6176166"/>
            <a:ext cx="10892509" cy="31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2239" b="1" spc="-158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final model achieved strong accuracy and consistency across different users.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942750" y="2337722"/>
            <a:ext cx="7047156" cy="6254075"/>
            <a:chOff x="0" y="0"/>
            <a:chExt cx="1856041" cy="1647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6041" cy="1647164"/>
            </a:xfrm>
            <a:custGeom>
              <a:avLst/>
              <a:gdLst/>
              <a:ahLst/>
              <a:cxnLst/>
              <a:rect l="l" t="t" r="r" b="b"/>
              <a:pathLst>
                <a:path w="1856041" h="1647164">
                  <a:moveTo>
                    <a:pt x="56028" y="0"/>
                  </a:moveTo>
                  <a:lnTo>
                    <a:pt x="1800013" y="0"/>
                  </a:lnTo>
                  <a:cubicBezTo>
                    <a:pt x="1830957" y="0"/>
                    <a:pt x="1856041" y="25085"/>
                    <a:pt x="1856041" y="56028"/>
                  </a:cubicBezTo>
                  <a:lnTo>
                    <a:pt x="1856041" y="1591136"/>
                  </a:lnTo>
                  <a:cubicBezTo>
                    <a:pt x="1856041" y="1605995"/>
                    <a:pt x="1850138" y="1620246"/>
                    <a:pt x="1839631" y="1630754"/>
                  </a:cubicBezTo>
                  <a:cubicBezTo>
                    <a:pt x="1829124" y="1641261"/>
                    <a:pt x="1814873" y="1647164"/>
                    <a:pt x="1800013" y="1647164"/>
                  </a:cubicBezTo>
                  <a:lnTo>
                    <a:pt x="56028" y="1647164"/>
                  </a:lnTo>
                  <a:cubicBezTo>
                    <a:pt x="41168" y="1647164"/>
                    <a:pt x="26918" y="1641261"/>
                    <a:pt x="16410" y="1630754"/>
                  </a:cubicBezTo>
                  <a:cubicBezTo>
                    <a:pt x="5903" y="1620246"/>
                    <a:pt x="0" y="1605995"/>
                    <a:pt x="0" y="1591136"/>
                  </a:cubicBezTo>
                  <a:lnTo>
                    <a:pt x="0" y="56028"/>
                  </a:lnTo>
                  <a:cubicBezTo>
                    <a:pt x="0" y="41168"/>
                    <a:pt x="5903" y="26918"/>
                    <a:pt x="16410" y="16410"/>
                  </a:cubicBezTo>
                  <a:cubicBezTo>
                    <a:pt x="26918" y="5903"/>
                    <a:pt x="41168" y="0"/>
                    <a:pt x="5602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56041" cy="1685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938362" y="4063182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176884" y="3001103"/>
            <a:ext cx="5965328" cy="7285897"/>
          </a:xfrm>
          <a:custGeom>
            <a:avLst/>
            <a:gdLst/>
            <a:ahLst/>
            <a:cxnLst/>
            <a:rect l="l" t="t" r="r" b="b"/>
            <a:pathLst>
              <a:path w="5965328" h="7285897">
                <a:moveTo>
                  <a:pt x="0" y="0"/>
                </a:moveTo>
                <a:lnTo>
                  <a:pt x="5965328" y="0"/>
                </a:lnTo>
                <a:lnTo>
                  <a:pt x="5965328" y="7285897"/>
                </a:lnTo>
                <a:lnTo>
                  <a:pt x="0" y="7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45567" y="5039985"/>
            <a:ext cx="10130280" cy="233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Detect hand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Extract landmarks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Run inference through the trained model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Display gesture prediction + confidence percentage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Streamlit interface makes the system accessible with a single click.</a:t>
            </a:r>
          </a:p>
          <a:p>
            <a:pPr algn="just">
              <a:lnSpc>
                <a:spcPts val="3099"/>
              </a:lnSpc>
            </a:pPr>
            <a:endParaRPr lang="en-US" sz="2499" spc="-1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88651" y="1572339"/>
            <a:ext cx="9164670" cy="9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4"/>
              </a:lnSpc>
              <a:spcBef>
                <a:spcPct val="0"/>
              </a:spcBef>
            </a:pPr>
            <a:r>
              <a:rPr lang="en-US" sz="5603" spc="-32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REAL-TIME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8651" y="2783755"/>
            <a:ext cx="9388534" cy="8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sz="6827" b="1" spc="-39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8651" y="3953858"/>
            <a:ext cx="9127094" cy="80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2"/>
              </a:lnSpc>
            </a:pPr>
            <a:r>
              <a:rPr lang="en-US" sz="2955" b="1" i="1" spc="-20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USING OPENCV AND MEDIAPIPE, THE SYSTEM PROCESSES VIDEO FRAMES CONTINUOUSLY: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88651" y="7924472"/>
            <a:ext cx="3075708" cy="776477"/>
            <a:chOff x="0" y="0"/>
            <a:chExt cx="810063" cy="2045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47194" y="8022114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952908" y="8133821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589345" y="7370435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0265" y="1980846"/>
            <a:ext cx="17587469" cy="4107425"/>
            <a:chOff x="0" y="0"/>
            <a:chExt cx="4632091" cy="10817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2091" cy="1081791"/>
            </a:xfrm>
            <a:custGeom>
              <a:avLst/>
              <a:gdLst/>
              <a:ahLst/>
              <a:cxnLst/>
              <a:rect l="l" t="t" r="r" b="b"/>
              <a:pathLst>
                <a:path w="4632091" h="1081791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1059341"/>
                  </a:lnTo>
                  <a:cubicBezTo>
                    <a:pt x="4632091" y="1071740"/>
                    <a:pt x="4622039" y="1081791"/>
                    <a:pt x="4609641" y="1081791"/>
                  </a:cubicBezTo>
                  <a:lnTo>
                    <a:pt x="22450" y="1081791"/>
                  </a:lnTo>
                  <a:cubicBezTo>
                    <a:pt x="10051" y="1081791"/>
                    <a:pt x="0" y="1071740"/>
                    <a:pt x="0" y="1059341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32091" cy="1119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162302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4574117" y="0"/>
                </a:moveTo>
                <a:lnTo>
                  <a:pt x="0" y="0"/>
                </a:lnTo>
                <a:lnTo>
                  <a:pt x="0" y="9480035"/>
                </a:lnTo>
                <a:lnTo>
                  <a:pt x="4574117" y="9480035"/>
                </a:lnTo>
                <a:lnTo>
                  <a:pt x="457411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265" y="2851172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DEPLOYMENT &amp;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265" y="4094201"/>
            <a:ext cx="7894342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MLOps PLAN </a:t>
            </a:r>
          </a:p>
          <a:p>
            <a:pPr algn="just">
              <a:lnSpc>
                <a:spcPts val="7679"/>
              </a:lnSpc>
            </a:pPr>
            <a:endParaRPr lang="en-US" sz="8532" b="1" spc="-494">
              <a:solidFill>
                <a:srgbClr val="101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050591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87559" y="2649294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9" y="0"/>
                </a:lnTo>
                <a:lnTo>
                  <a:pt x="2770529" y="2770528"/>
                </a:lnTo>
                <a:lnTo>
                  <a:pt x="0" y="27705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3131" y="6749179"/>
            <a:ext cx="7884186" cy="311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9"/>
              </a:lnSpc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Azure, the system can support: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Cloud-hosted inference for cross-device access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Automated retraining pipelines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 for models and data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monitoring (latency, accuracy, drift)</a:t>
            </a:r>
          </a:p>
          <a:p>
            <a:pPr marL="539748" lvl="1" indent="-269874" algn="just">
              <a:lnSpc>
                <a:spcPts val="3099"/>
              </a:lnSpc>
              <a:buFont typeface="Arial"/>
              <a:buChar char="•"/>
            </a:pPr>
            <a:r>
              <a:rPr lang="en-US" sz="2499" spc="-1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This ensures long-term reliability and easy scalability.</a:t>
            </a:r>
          </a:p>
          <a:p>
            <a:pPr algn="just">
              <a:lnSpc>
                <a:spcPts val="3099"/>
              </a:lnSpc>
            </a:pPr>
            <a:endParaRPr lang="en-US" sz="2499" spc="-1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099"/>
              </a:lnSpc>
            </a:pPr>
            <a:endParaRPr lang="en-US" sz="2499" spc="-1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0201" y="7443861"/>
            <a:ext cx="4211656" cy="2257223"/>
            <a:chOff x="0" y="0"/>
            <a:chExt cx="1109243" cy="5944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9243" cy="594495"/>
            </a:xfrm>
            <a:custGeom>
              <a:avLst/>
              <a:gdLst/>
              <a:ahLst/>
              <a:cxnLst/>
              <a:rect l="l" t="t" r="r" b="b"/>
              <a:pathLst>
                <a:path w="1109243" h="594495">
                  <a:moveTo>
                    <a:pt x="93749" y="0"/>
                  </a:moveTo>
                  <a:lnTo>
                    <a:pt x="1015494" y="0"/>
                  </a:lnTo>
                  <a:cubicBezTo>
                    <a:pt x="1067270" y="0"/>
                    <a:pt x="1109243" y="41973"/>
                    <a:pt x="1109243" y="93749"/>
                  </a:cubicBezTo>
                  <a:lnTo>
                    <a:pt x="1109243" y="500746"/>
                  </a:lnTo>
                  <a:cubicBezTo>
                    <a:pt x="1109243" y="525610"/>
                    <a:pt x="1099366" y="549455"/>
                    <a:pt x="1081784" y="567036"/>
                  </a:cubicBezTo>
                  <a:cubicBezTo>
                    <a:pt x="1064203" y="584618"/>
                    <a:pt x="1040358" y="594495"/>
                    <a:pt x="1015494" y="594495"/>
                  </a:cubicBezTo>
                  <a:lnTo>
                    <a:pt x="93749" y="594495"/>
                  </a:lnTo>
                  <a:cubicBezTo>
                    <a:pt x="68885" y="594495"/>
                    <a:pt x="45040" y="584618"/>
                    <a:pt x="27458" y="567036"/>
                  </a:cubicBezTo>
                  <a:cubicBezTo>
                    <a:pt x="9877" y="549455"/>
                    <a:pt x="0" y="525610"/>
                    <a:pt x="0" y="500746"/>
                  </a:cubicBezTo>
                  <a:lnTo>
                    <a:pt x="0" y="93749"/>
                  </a:lnTo>
                  <a:cubicBezTo>
                    <a:pt x="0" y="68885"/>
                    <a:pt x="9877" y="45040"/>
                    <a:pt x="27458" y="27458"/>
                  </a:cubicBezTo>
                  <a:cubicBezTo>
                    <a:pt x="45040" y="9877"/>
                    <a:pt x="68885" y="0"/>
                    <a:pt x="93749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09243" cy="63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82601" y="7596261"/>
            <a:ext cx="3894953" cy="776477"/>
            <a:chOff x="0" y="0"/>
            <a:chExt cx="1025831" cy="2045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5831" cy="204504"/>
            </a:xfrm>
            <a:custGeom>
              <a:avLst/>
              <a:gdLst/>
              <a:ahLst/>
              <a:cxnLst/>
              <a:rect l="l" t="t" r="r" b="b"/>
              <a:pathLst>
                <a:path w="1025831" h="204504">
                  <a:moveTo>
                    <a:pt x="101372" y="0"/>
                  </a:moveTo>
                  <a:lnTo>
                    <a:pt x="924460" y="0"/>
                  </a:lnTo>
                  <a:cubicBezTo>
                    <a:pt x="951345" y="0"/>
                    <a:pt x="977129" y="10680"/>
                    <a:pt x="996140" y="29691"/>
                  </a:cubicBezTo>
                  <a:cubicBezTo>
                    <a:pt x="1015151" y="48702"/>
                    <a:pt x="1025831" y="74486"/>
                    <a:pt x="1025831" y="101372"/>
                  </a:cubicBezTo>
                  <a:lnTo>
                    <a:pt x="1025831" y="103133"/>
                  </a:lnTo>
                  <a:cubicBezTo>
                    <a:pt x="1025831" y="130018"/>
                    <a:pt x="1015151" y="155802"/>
                    <a:pt x="996140" y="174813"/>
                  </a:cubicBezTo>
                  <a:cubicBezTo>
                    <a:pt x="977129" y="193824"/>
                    <a:pt x="951345" y="204504"/>
                    <a:pt x="924460" y="204504"/>
                  </a:cubicBezTo>
                  <a:lnTo>
                    <a:pt x="101372" y="204504"/>
                  </a:lnTo>
                  <a:cubicBezTo>
                    <a:pt x="74486" y="204504"/>
                    <a:pt x="48702" y="193824"/>
                    <a:pt x="29691" y="174813"/>
                  </a:cubicBezTo>
                  <a:cubicBezTo>
                    <a:pt x="10680" y="155802"/>
                    <a:pt x="0" y="130018"/>
                    <a:pt x="0" y="103133"/>
                  </a:cubicBezTo>
                  <a:lnTo>
                    <a:pt x="0" y="101372"/>
                  </a:lnTo>
                  <a:cubicBezTo>
                    <a:pt x="0" y="74486"/>
                    <a:pt x="10680" y="48702"/>
                    <a:pt x="29691" y="29691"/>
                  </a:cubicBezTo>
                  <a:cubicBezTo>
                    <a:pt x="48702" y="10680"/>
                    <a:pt x="74486" y="0"/>
                    <a:pt x="1013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5831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77806" y="7693902"/>
            <a:ext cx="581194" cy="5811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1121" y="8678901"/>
            <a:ext cx="3057913" cy="71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7"/>
              </a:lnSpc>
            </a:pPr>
            <a:r>
              <a:rPr lang="en-US" sz="2599" b="1" spc="-184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RESULTS, IMPACT &amp; FUTURE 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6858" y="7805610"/>
            <a:ext cx="3057913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Custom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Telegraf Medium</vt:lpstr>
      <vt:lpstr>Telegraf</vt:lpstr>
      <vt:lpstr>Montserrat</vt:lpstr>
      <vt:lpstr>Montserrat Semi-Bold Italics</vt:lpstr>
      <vt:lpstr>Montserrat Bold</vt:lpstr>
      <vt:lpstr>Montserrat Semi-Bold</vt:lpstr>
      <vt:lpstr>Telegraf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</dc:title>
  <cp:lastModifiedBy>احمد محمد احمد البدوى عبدالجواد</cp:lastModifiedBy>
  <cp:revision>2</cp:revision>
  <dcterms:created xsi:type="dcterms:W3CDTF">2006-08-16T00:00:00Z</dcterms:created>
  <dcterms:modified xsi:type="dcterms:W3CDTF">2025-11-28T15:11:34Z</dcterms:modified>
  <dc:identifier>DAG5qlISwL4</dc:identifier>
</cp:coreProperties>
</file>